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7"/>
  </p:notesMasterIdLst>
  <p:sldIdLst>
    <p:sldId id="485" r:id="rId2"/>
    <p:sldId id="355" r:id="rId3"/>
    <p:sldId id="396" r:id="rId4"/>
    <p:sldId id="397" r:id="rId5"/>
    <p:sldId id="351" r:id="rId6"/>
    <p:sldId id="377" r:id="rId7"/>
    <p:sldId id="378" r:id="rId8"/>
    <p:sldId id="398" r:id="rId9"/>
    <p:sldId id="379" r:id="rId10"/>
    <p:sldId id="399" r:id="rId11"/>
    <p:sldId id="400" r:id="rId12"/>
    <p:sldId id="403" r:id="rId13"/>
    <p:sldId id="404" r:id="rId14"/>
    <p:sldId id="405" r:id="rId15"/>
    <p:sldId id="486" r:id="rId16"/>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Calibri Light" panose="020F0302020204030204" pitchFamily="34" charset="0"/>
      <p:regular r:id="rId22"/>
      <p:italic r:id="rId23"/>
    </p:embeddedFont>
    <p:embeddedFont>
      <p:font typeface="Ink Free" panose="03080402000500000000" pitchFamily="66" charset="0"/>
      <p:regular r:id="rId24"/>
    </p:embeddedFont>
    <p:embeddedFont>
      <p:font typeface="Verdana" panose="020B0604030504040204" pitchFamily="34" charset="0"/>
      <p:regular r:id="rId25"/>
      <p:bold r:id="rId26"/>
      <p:italic r:id="rId27"/>
      <p:bold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55"/>
            <p14:sldId id="396"/>
            <p14:sldId id="397"/>
            <p14:sldId id="351"/>
            <p14:sldId id="377"/>
            <p14:sldId id="378"/>
            <p14:sldId id="398"/>
            <p14:sldId id="379"/>
            <p14:sldId id="399"/>
            <p14:sldId id="400"/>
            <p14:sldId id="403"/>
            <p14:sldId id="404"/>
            <p14:sldId id="405"/>
            <p14:sldId id="4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56571" autoAdjust="0"/>
  </p:normalViewPr>
  <p:slideViewPr>
    <p:cSldViewPr snapToGrid="0">
      <p:cViewPr varScale="1">
        <p:scale>
          <a:sx n="44" d="100"/>
          <a:sy n="44" d="100"/>
        </p:scale>
        <p:origin x="1524" y="44"/>
      </p:cViewPr>
      <p:guideLst/>
    </p:cSldViewPr>
  </p:slideViewPr>
  <p:notesTextViewPr>
    <p:cViewPr>
      <p:scale>
        <a:sx n="3" d="2"/>
        <a:sy n="3" d="2"/>
      </p:scale>
      <p:origin x="0" y="0"/>
    </p:cViewPr>
  </p:notesTextViewPr>
  <p:sorterViewPr>
    <p:cViewPr varScale="1">
      <p:scale>
        <a:sx n="1" d="1"/>
        <a:sy n="1" d="1"/>
      </p:scale>
      <p:origin x="0" y="-19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viewProps" Target="viewProps.xml"/></Relationships>
</file>

<file path=ppt/media/image1.PNG>
</file>

<file path=ppt/media/image10.JPG>
</file>

<file path=ppt/media/image11.png>
</file>

<file path=ppt/media/image12.tif>
</file>

<file path=ppt/media/image13.pn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welcome to Week 2.  This week we will concentrate on Design. </a:t>
            </a:r>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Architectural Scale, the key questions are </a:t>
            </a:r>
          </a:p>
          <a:p>
            <a:endParaRPr lang="en-US" dirty="0"/>
          </a:p>
          <a:p>
            <a:r>
              <a:rPr lang="en-US" dirty="0"/>
              <a:t>What are the pieces?</a:t>
            </a:r>
          </a:p>
          <a:p>
            <a:r>
              <a:rPr lang="en-US" dirty="0"/>
              <a:t>How do they fit together to form a coherent whole?</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2267318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architectural level, we can say that a system has</a:t>
            </a:r>
          </a:p>
          <a:p>
            <a:endParaRPr lang="en-US" dirty="0"/>
          </a:p>
          <a:p>
            <a:r>
              <a:rPr lang="en-US" dirty="0"/>
              <a:t>-- an object-oriented architecture</a:t>
            </a:r>
          </a:p>
          <a:p>
            <a:r>
              <a:rPr lang="en-US" dirty="0"/>
              <a:t>-- or a layered architecture</a:t>
            </a:r>
          </a:p>
          <a:p>
            <a:r>
              <a:rPr lang="en-US" dirty="0"/>
              <a:t>-- or a pipeline architecture</a:t>
            </a:r>
          </a:p>
          <a:p>
            <a:r>
              <a:rPr lang="en-US" dirty="0"/>
              <a:t>-- or a microkernel architecture</a:t>
            </a:r>
          </a:p>
          <a:p>
            <a:endParaRPr lang="en-US" dirty="0"/>
          </a:p>
          <a:p>
            <a:r>
              <a:rPr lang="en-US" dirty="0"/>
              <a:t>These are of course only a few of the possible architectural styles.  We’ll talk about each of these in a little more detail in the next Lesson.</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4903721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Interaction Scale, the key question is….&lt; 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2566871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at the interaction scale include the observer pattern, the factory pattern, and the singleton pattern.  We’ll talk about each of these in more detail in Lesson 2.3.</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5722700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Object Scale, the key questions are:  what is in each piece?  What names does each piece of the program use to communicate with other pieces of the program?</a:t>
            </a:r>
          </a:p>
          <a:p>
            <a:endParaRPr lang="en-US" dirty="0"/>
          </a:p>
          <a:p>
            <a:r>
              <a:rPr lang="en-US" dirty="0"/>
              <a:t>As before, we get to choose which details to record.</a:t>
            </a:r>
          </a:p>
          <a:p>
            <a:endParaRPr lang="en-US" dirty="0"/>
          </a:p>
          <a:p>
            <a:r>
              <a:rPr lang="en-US" dirty="0"/>
              <a:t>Languages for recording object-scale design include UML diagrams, CRC cards, and Javadoc or </a:t>
            </a:r>
            <a:r>
              <a:rPr lang="en-US" dirty="0" err="1"/>
              <a:t>JSDoc</a:t>
            </a:r>
            <a:r>
              <a:rPr lang="en-US" dirty="0"/>
              <a:t>.</a:t>
            </a:r>
          </a:p>
          <a:p>
            <a:r>
              <a:rPr lang="en-US" dirty="0"/>
              <a:t>We’ll talk about UML and a little about </a:t>
            </a:r>
            <a:r>
              <a:rPr lang="en-US" dirty="0" err="1"/>
              <a:t>JSDoc</a:t>
            </a:r>
            <a:r>
              <a:rPr lang="en-US" dirty="0"/>
              <a:t> in Lesson 2.4.   </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6233877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2715911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and your team will always be making decisions about the design of your project, and you will need a way of communicating those decisions to each other and to others who may have to look at your code.</a:t>
            </a:r>
          </a:p>
          <a:p>
            <a:endParaRPr lang="en-US" dirty="0"/>
          </a:p>
          <a:p>
            <a:r>
              <a:rPr lang="en-US" dirty="0"/>
              <a:t>We will identify three scales of design, which we call the Architectural scale, the interaction scale (corresponding roughly to what are called “design patterns”), and the Object Scale (corresponding roughly to UML or Javadoc).   </a:t>
            </a:r>
          </a:p>
          <a:p>
            <a:endParaRPr lang="en-US" dirty="0"/>
          </a:p>
          <a:p>
            <a:r>
              <a:rPr lang="en-US" dirty="0"/>
              <a:t>This week’s material is divided into 4 Lessons: this introductory lesson, and one lesson on each of the three Design Scales.</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3002489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&lt;click, and watch animation&gt;</a:t>
            </a:r>
          </a:p>
          <a:p>
            <a:r>
              <a:rPr lang="en-US" dirty="0"/>
              <a:t>The overall question is how to explain this mass of code.  But before we can explain, we need to think about what it is we are explaining and who we are explaining it to.</a:t>
            </a:r>
          </a:p>
          <a:p>
            <a:endParaRPr lang="en-US" dirty="0"/>
          </a:p>
          <a:p>
            <a:r>
              <a:rPr lang="en-US" dirty="0"/>
              <a:t>An explanation will probably include information that is not evident from the code itself; similarly, it probably should not include all the details of the code– otherwise the code would be its own explanation.</a:t>
            </a:r>
          </a:p>
          <a:p>
            <a:endParaRPr lang="en-US" dirty="0"/>
          </a:p>
          <a:p>
            <a:r>
              <a:rPr lang="en-US" dirty="0"/>
              <a:t>Let’s take a look at these questions.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457929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1885342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and your teammates need to have a common understanding of the things In your program.  This requires a shared vocabulary.</a:t>
            </a:r>
          </a:p>
          <a:p>
            <a:endParaRPr lang="en-US" dirty="0"/>
          </a:p>
          <a:p>
            <a:r>
              <a:rPr lang="en-US" dirty="0"/>
              <a:t>What are the “things”?</a:t>
            </a:r>
          </a:p>
          <a:p>
            <a:endParaRPr lang="en-US" dirty="0"/>
          </a:p>
          <a:p>
            <a:r>
              <a:rPr lang="en-US" dirty="0"/>
              <a:t>What are their names? (you may get to make up their names.  But of course they should be Good Names– that was in General Principle #1 in last week’s lecture)</a:t>
            </a:r>
          </a:p>
          <a:p>
            <a:endParaRPr lang="en-US" dirty="0"/>
          </a:p>
          <a:p>
            <a:r>
              <a:rPr lang="en-US" dirty="0"/>
              <a:t>What do they represent? (that was General Principle #2: Make your data mean something)</a:t>
            </a:r>
          </a:p>
          <a:p>
            <a:endParaRPr lang="en-US" dirty="0"/>
          </a:p>
          <a:p>
            <a:r>
              <a:rPr lang="en-US" dirty="0"/>
              <a:t>How do they interact?  There are standard names for many of these interactions.  These are called “Design Patterns”.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17316081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explanation is a kind of map of the code.  Just like a map, it may have more detail or less detail, depending on the audience and the goal.</a:t>
            </a:r>
          </a:p>
          <a:p>
            <a:r>
              <a:rPr lang="en-US" dirty="0"/>
              <a:t>&lt;click and watch animation&gt;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27472675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lecture, we identify three scales for design:  the architectural scale, the interaction scale, and the object scale.</a:t>
            </a:r>
          </a:p>
          <a:p>
            <a:r>
              <a:rPr lang="en-US" dirty="0"/>
              <a:t>&lt;pause to let them read the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2600744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1/12/2022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1/12/2022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1/12/2022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1/12/2022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1/12/2022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1/12/2022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1/12/2022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1/12/2022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1/12/2022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1/12/2022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1/12/2022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1/12/2022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1/12/2022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t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5.JPG"/><Relationship Id="rId7"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4350: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2.1 Three Scales of Design: Introduction</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Ferdinand Vesely,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1735D-B63A-4C7F-A1BE-64DD83F64902}"/>
              </a:ext>
            </a:extLst>
          </p:cNvPr>
          <p:cNvSpPr>
            <a:spLocks noGrp="1"/>
          </p:cNvSpPr>
          <p:nvPr>
            <p:ph type="title"/>
          </p:nvPr>
        </p:nvSpPr>
        <p:spPr/>
        <p:txBody>
          <a:bodyPr/>
          <a:lstStyle/>
          <a:p>
            <a:r>
              <a:rPr lang="en-US" dirty="0"/>
              <a:t>The Architectural Scale</a:t>
            </a:r>
          </a:p>
        </p:txBody>
      </p:sp>
      <p:sp>
        <p:nvSpPr>
          <p:cNvPr id="3" name="Content Placeholder 2">
            <a:extLst>
              <a:ext uri="{FF2B5EF4-FFF2-40B4-BE49-F238E27FC236}">
                <a16:creationId xmlns:a16="http://schemas.microsoft.com/office/drawing/2014/main" id="{F3D0B52C-B937-46F6-90CE-9ABD18B18C2B}"/>
              </a:ext>
            </a:extLst>
          </p:cNvPr>
          <p:cNvSpPr>
            <a:spLocks noGrp="1"/>
          </p:cNvSpPr>
          <p:nvPr>
            <p:ph idx="1"/>
          </p:nvPr>
        </p:nvSpPr>
        <p:spPr>
          <a:xfrm>
            <a:off x="838200" y="1500160"/>
            <a:ext cx="4537478" cy="4351338"/>
          </a:xfrm>
        </p:spPr>
        <p:txBody>
          <a:bodyPr/>
          <a:lstStyle/>
          <a:p>
            <a:r>
              <a:rPr lang="en-US" dirty="0"/>
              <a:t>key questions: what are the pieces? how do they fit together to form a coherent whole?</a:t>
            </a:r>
          </a:p>
          <a:p>
            <a:endParaRPr lang="en-US" dirty="0"/>
          </a:p>
        </p:txBody>
      </p:sp>
      <p:sp>
        <p:nvSpPr>
          <p:cNvPr id="4" name="Slide Number Placeholder 3">
            <a:extLst>
              <a:ext uri="{FF2B5EF4-FFF2-40B4-BE49-F238E27FC236}">
                <a16:creationId xmlns:a16="http://schemas.microsoft.com/office/drawing/2014/main" id="{328CCB5F-C7CC-46F1-A6C0-AA301AAB48FD}"/>
              </a:ext>
            </a:extLst>
          </p:cNvPr>
          <p:cNvSpPr>
            <a:spLocks noGrp="1"/>
          </p:cNvSpPr>
          <p:nvPr>
            <p:ph type="sldNum" sz="quarter" idx="12"/>
          </p:nvPr>
        </p:nvSpPr>
        <p:spPr/>
        <p:txBody>
          <a:bodyPr/>
          <a:lstStyle/>
          <a:p>
            <a:fld id="{20F37917-FD3A-4669-9018-DA04BCDD3D75}" type="slidenum">
              <a:rPr lang="en-US" smtClean="0"/>
              <a:t>10</a:t>
            </a:fld>
            <a:endParaRPr lang="en-US"/>
          </a:p>
        </p:txBody>
      </p:sp>
      <p:pic>
        <p:nvPicPr>
          <p:cNvPr id="6" name="NORTHEASTERN-UNIVERSITY-WEST-VILLAGE-RESIDENCES.png" descr="NORTHEASTERN-UNIVERSITY-WEST-VILLAGE-RESIDENCES.png">
            <a:extLst>
              <a:ext uri="{FF2B5EF4-FFF2-40B4-BE49-F238E27FC236}">
                <a16:creationId xmlns:a16="http://schemas.microsoft.com/office/drawing/2014/main" id="{E210D887-6D65-42AC-8EEA-DD8C8C941D70}"/>
              </a:ext>
            </a:extLst>
          </p:cNvPr>
          <p:cNvPicPr>
            <a:picLocks noChangeAspect="1"/>
          </p:cNvPicPr>
          <p:nvPr/>
        </p:nvPicPr>
        <p:blipFill>
          <a:blip r:embed="rId3"/>
          <a:stretch>
            <a:fillRect/>
          </a:stretch>
        </p:blipFill>
        <p:spPr>
          <a:xfrm>
            <a:off x="5375678" y="2335929"/>
            <a:ext cx="5883272" cy="4049398"/>
          </a:xfrm>
          <a:prstGeom prst="rect">
            <a:avLst/>
          </a:prstGeom>
          <a:ln w="3175">
            <a:miter lim="400000"/>
          </a:ln>
        </p:spPr>
      </p:pic>
    </p:spTree>
    <p:extLst>
      <p:ext uri="{BB962C8B-B14F-4D97-AF65-F5344CB8AC3E}">
        <p14:creationId xmlns:p14="http://schemas.microsoft.com/office/powerpoint/2010/main" val="2704031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04B5E-91AC-4C1E-A6BE-56F6BD35DC84}"/>
              </a:ext>
            </a:extLst>
          </p:cNvPr>
          <p:cNvSpPr>
            <a:spLocks noGrp="1"/>
          </p:cNvSpPr>
          <p:nvPr>
            <p:ph type="title"/>
          </p:nvPr>
        </p:nvSpPr>
        <p:spPr/>
        <p:txBody>
          <a:bodyPr/>
          <a:lstStyle/>
          <a:p>
            <a:r>
              <a:rPr lang="en-US" dirty="0"/>
              <a:t>The Architectural Scale: Examples of Architectural Styles</a:t>
            </a:r>
          </a:p>
        </p:txBody>
      </p:sp>
      <p:sp>
        <p:nvSpPr>
          <p:cNvPr id="3" name="Content Placeholder 2">
            <a:extLst>
              <a:ext uri="{FF2B5EF4-FFF2-40B4-BE49-F238E27FC236}">
                <a16:creationId xmlns:a16="http://schemas.microsoft.com/office/drawing/2014/main" id="{43DDDCE9-8CC6-4685-885B-8EB6634AA878}"/>
              </a:ext>
            </a:extLst>
          </p:cNvPr>
          <p:cNvSpPr>
            <a:spLocks noGrp="1"/>
          </p:cNvSpPr>
          <p:nvPr>
            <p:ph idx="1"/>
          </p:nvPr>
        </p:nvSpPr>
        <p:spPr/>
        <p:txBody>
          <a:bodyPr/>
          <a:lstStyle/>
          <a:p>
            <a:r>
              <a:rPr lang="en-US" dirty="0"/>
              <a:t>Object-oriented</a:t>
            </a:r>
          </a:p>
          <a:p>
            <a:r>
              <a:rPr lang="en-US" dirty="0"/>
              <a:t>Layered</a:t>
            </a:r>
          </a:p>
          <a:p>
            <a:r>
              <a:rPr lang="en-US" dirty="0"/>
              <a:t>Pipeline</a:t>
            </a:r>
          </a:p>
          <a:p>
            <a:r>
              <a:rPr lang="en-US" dirty="0"/>
              <a:t>Microkernel</a:t>
            </a:r>
          </a:p>
          <a:p>
            <a:endParaRPr lang="en-US" dirty="0"/>
          </a:p>
        </p:txBody>
      </p:sp>
      <p:sp>
        <p:nvSpPr>
          <p:cNvPr id="4" name="Slide Number Placeholder 3">
            <a:extLst>
              <a:ext uri="{FF2B5EF4-FFF2-40B4-BE49-F238E27FC236}">
                <a16:creationId xmlns:a16="http://schemas.microsoft.com/office/drawing/2014/main" id="{07AEDDEC-6679-4327-A96C-5FE5D761FB03}"/>
              </a:ext>
            </a:extLst>
          </p:cNvPr>
          <p:cNvSpPr>
            <a:spLocks noGrp="1"/>
          </p:cNvSpPr>
          <p:nvPr>
            <p:ph type="sldNum" sz="quarter" idx="12"/>
          </p:nvPr>
        </p:nvSpPr>
        <p:spPr/>
        <p:txBody>
          <a:bodyPr/>
          <a:lstStyle/>
          <a:p>
            <a:fld id="{20F37917-FD3A-4669-9018-DA04BCDD3D75}" type="slidenum">
              <a:rPr lang="en-US" smtClean="0"/>
              <a:t>11</a:t>
            </a:fld>
            <a:endParaRPr lang="en-US"/>
          </a:p>
        </p:txBody>
      </p:sp>
    </p:spTree>
    <p:extLst>
      <p:ext uri="{BB962C8B-B14F-4D97-AF65-F5344CB8AC3E}">
        <p14:creationId xmlns:p14="http://schemas.microsoft.com/office/powerpoint/2010/main" val="13762118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descr="Image">
            <a:extLst>
              <a:ext uri="{FF2B5EF4-FFF2-40B4-BE49-F238E27FC236}">
                <a16:creationId xmlns:a16="http://schemas.microsoft.com/office/drawing/2014/main" id="{DB5000A3-3889-4A10-8943-6C18DE3D99A9}"/>
              </a:ext>
            </a:extLst>
          </p:cNvPr>
          <p:cNvPicPr>
            <a:picLocks noChangeAspect="1"/>
          </p:cNvPicPr>
          <p:nvPr/>
        </p:nvPicPr>
        <p:blipFill>
          <a:blip r:embed="rId3"/>
          <a:stretch>
            <a:fillRect/>
          </a:stretch>
        </p:blipFill>
        <p:spPr>
          <a:xfrm>
            <a:off x="7661423" y="2184400"/>
            <a:ext cx="4136877" cy="2709654"/>
          </a:xfrm>
          <a:prstGeom prst="rect">
            <a:avLst/>
          </a:prstGeom>
          <a:ln w="3175">
            <a:miter lim="400000"/>
          </a:ln>
        </p:spPr>
      </p:pic>
      <p:sp>
        <p:nvSpPr>
          <p:cNvPr id="2" name="Title 1">
            <a:extLst>
              <a:ext uri="{FF2B5EF4-FFF2-40B4-BE49-F238E27FC236}">
                <a16:creationId xmlns:a16="http://schemas.microsoft.com/office/drawing/2014/main" id="{BF78DA1F-C325-4E3C-BFFE-0AD592C4F144}"/>
              </a:ext>
            </a:extLst>
          </p:cNvPr>
          <p:cNvSpPr>
            <a:spLocks noGrp="1"/>
          </p:cNvSpPr>
          <p:nvPr>
            <p:ph type="title"/>
          </p:nvPr>
        </p:nvSpPr>
        <p:spPr/>
        <p:txBody>
          <a:bodyPr/>
          <a:lstStyle/>
          <a:p>
            <a:r>
              <a:rPr lang="en-US" dirty="0"/>
              <a:t>The Interaction Scale</a:t>
            </a:r>
          </a:p>
        </p:txBody>
      </p:sp>
      <p:sp>
        <p:nvSpPr>
          <p:cNvPr id="3" name="Content Placeholder 2">
            <a:extLst>
              <a:ext uri="{FF2B5EF4-FFF2-40B4-BE49-F238E27FC236}">
                <a16:creationId xmlns:a16="http://schemas.microsoft.com/office/drawing/2014/main" id="{5BDA8D2D-7165-4527-9B8A-D74E24E6827D}"/>
              </a:ext>
            </a:extLst>
          </p:cNvPr>
          <p:cNvSpPr>
            <a:spLocks noGrp="1"/>
          </p:cNvSpPr>
          <p:nvPr>
            <p:ph idx="1"/>
          </p:nvPr>
        </p:nvSpPr>
        <p:spPr>
          <a:xfrm>
            <a:off x="838200" y="1500160"/>
            <a:ext cx="6553200" cy="4351338"/>
          </a:xfrm>
        </p:spPr>
        <p:txBody>
          <a:bodyPr/>
          <a:lstStyle/>
          <a:p>
            <a:r>
              <a:rPr lang="en-US" dirty="0"/>
              <a:t>Key question: how do the pieces interact?</a:t>
            </a:r>
          </a:p>
          <a:p>
            <a:r>
              <a:rPr lang="en-US" dirty="0"/>
              <a:t>We have names for some of the possible ways.</a:t>
            </a:r>
          </a:p>
          <a:p>
            <a:r>
              <a:rPr lang="en-US" dirty="0"/>
              <a:t>A few of them are canonized as "Design Patterns".</a:t>
            </a:r>
          </a:p>
          <a:p>
            <a:r>
              <a:rPr lang="en-US" dirty="0"/>
              <a:t>But the others are just as valid; we'll call them by names that people are likely to recognize.</a:t>
            </a:r>
          </a:p>
        </p:txBody>
      </p:sp>
      <p:sp>
        <p:nvSpPr>
          <p:cNvPr id="4" name="Slide Number Placeholder 3">
            <a:extLst>
              <a:ext uri="{FF2B5EF4-FFF2-40B4-BE49-F238E27FC236}">
                <a16:creationId xmlns:a16="http://schemas.microsoft.com/office/drawing/2014/main" id="{4D1A5F01-B211-4C0E-93D6-D520E3F7BCF7}"/>
              </a:ext>
            </a:extLst>
          </p:cNvPr>
          <p:cNvSpPr>
            <a:spLocks noGrp="1"/>
          </p:cNvSpPr>
          <p:nvPr>
            <p:ph type="sldNum" sz="quarter" idx="12"/>
          </p:nvPr>
        </p:nvSpPr>
        <p:spPr/>
        <p:txBody>
          <a:bodyPr/>
          <a:lstStyle/>
          <a:p>
            <a:fld id="{20F37917-FD3A-4669-9018-DA04BCDD3D75}" type="slidenum">
              <a:rPr lang="en-US" smtClean="0"/>
              <a:t>12</a:t>
            </a:fld>
            <a:endParaRPr lang="en-US"/>
          </a:p>
        </p:txBody>
      </p:sp>
    </p:spTree>
    <p:extLst>
      <p:ext uri="{BB962C8B-B14F-4D97-AF65-F5344CB8AC3E}">
        <p14:creationId xmlns:p14="http://schemas.microsoft.com/office/powerpoint/2010/main" val="25031019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DDE1F-A5B0-4803-BA30-E20C4B673C81}"/>
              </a:ext>
            </a:extLst>
          </p:cNvPr>
          <p:cNvSpPr>
            <a:spLocks noGrp="1"/>
          </p:cNvSpPr>
          <p:nvPr>
            <p:ph type="title"/>
          </p:nvPr>
        </p:nvSpPr>
        <p:spPr/>
        <p:txBody>
          <a:bodyPr/>
          <a:lstStyle/>
          <a:p>
            <a:r>
              <a:rPr lang="en-US" dirty="0"/>
              <a:t>The Interaction Scale: Examples</a:t>
            </a:r>
          </a:p>
        </p:txBody>
      </p:sp>
      <p:sp>
        <p:nvSpPr>
          <p:cNvPr id="3" name="Content Placeholder 2">
            <a:extLst>
              <a:ext uri="{FF2B5EF4-FFF2-40B4-BE49-F238E27FC236}">
                <a16:creationId xmlns:a16="http://schemas.microsoft.com/office/drawing/2014/main" id="{B961C685-5760-44FE-A6EF-DD57E096CA0C}"/>
              </a:ext>
            </a:extLst>
          </p:cNvPr>
          <p:cNvSpPr>
            <a:spLocks noGrp="1"/>
          </p:cNvSpPr>
          <p:nvPr>
            <p:ph idx="1"/>
          </p:nvPr>
        </p:nvSpPr>
        <p:spPr/>
        <p:txBody>
          <a:bodyPr/>
          <a:lstStyle/>
          <a:p>
            <a:r>
              <a:rPr lang="en-US" dirty="0"/>
              <a:t>Observer Pattern</a:t>
            </a:r>
          </a:p>
          <a:p>
            <a:r>
              <a:rPr lang="en-US" dirty="0"/>
              <a:t>Factory Pattern</a:t>
            </a:r>
          </a:p>
          <a:p>
            <a:r>
              <a:rPr lang="en-US" dirty="0"/>
              <a:t>Singleton pattern</a:t>
            </a:r>
          </a:p>
        </p:txBody>
      </p:sp>
      <p:sp>
        <p:nvSpPr>
          <p:cNvPr id="4" name="Slide Number Placeholder 3">
            <a:extLst>
              <a:ext uri="{FF2B5EF4-FFF2-40B4-BE49-F238E27FC236}">
                <a16:creationId xmlns:a16="http://schemas.microsoft.com/office/drawing/2014/main" id="{E36FF6DB-9DED-4C5C-8709-90EBCE24EF12}"/>
              </a:ext>
            </a:extLst>
          </p:cNvPr>
          <p:cNvSpPr>
            <a:spLocks noGrp="1"/>
          </p:cNvSpPr>
          <p:nvPr>
            <p:ph type="sldNum" sz="quarter" idx="12"/>
          </p:nvPr>
        </p:nvSpPr>
        <p:spPr/>
        <p:txBody>
          <a:bodyPr/>
          <a:lstStyle/>
          <a:p>
            <a:fld id="{20F37917-FD3A-4669-9018-DA04BCDD3D75}" type="slidenum">
              <a:rPr lang="en-US" smtClean="0"/>
              <a:t>13</a:t>
            </a:fld>
            <a:endParaRPr lang="en-US"/>
          </a:p>
        </p:txBody>
      </p:sp>
    </p:spTree>
    <p:extLst>
      <p:ext uri="{BB962C8B-B14F-4D97-AF65-F5344CB8AC3E}">
        <p14:creationId xmlns:p14="http://schemas.microsoft.com/office/powerpoint/2010/main" val="12534986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86D58-152F-496B-BA81-FDA5B100832A}"/>
              </a:ext>
            </a:extLst>
          </p:cNvPr>
          <p:cNvSpPr>
            <a:spLocks noGrp="1"/>
          </p:cNvSpPr>
          <p:nvPr>
            <p:ph type="title"/>
          </p:nvPr>
        </p:nvSpPr>
        <p:spPr/>
        <p:txBody>
          <a:bodyPr/>
          <a:lstStyle/>
          <a:p>
            <a:r>
              <a:rPr lang="en-US" dirty="0"/>
              <a:t>The Object Scale</a:t>
            </a:r>
          </a:p>
        </p:txBody>
      </p:sp>
      <p:sp>
        <p:nvSpPr>
          <p:cNvPr id="3" name="Content Placeholder 2">
            <a:extLst>
              <a:ext uri="{FF2B5EF4-FFF2-40B4-BE49-F238E27FC236}">
                <a16:creationId xmlns:a16="http://schemas.microsoft.com/office/drawing/2014/main" id="{E9F968A6-CC31-4AE6-83F3-85021744E177}"/>
              </a:ext>
            </a:extLst>
          </p:cNvPr>
          <p:cNvSpPr>
            <a:spLocks noGrp="1"/>
          </p:cNvSpPr>
          <p:nvPr>
            <p:ph idx="1"/>
          </p:nvPr>
        </p:nvSpPr>
        <p:spPr/>
        <p:txBody>
          <a:bodyPr/>
          <a:lstStyle/>
          <a:p>
            <a:r>
              <a:rPr lang="en-US" dirty="0"/>
              <a:t>key questions: what is in each piece? What names does each piece use to communicate the with other pieces?</a:t>
            </a:r>
          </a:p>
          <a:p>
            <a:r>
              <a:rPr lang="en-US" dirty="0"/>
              <a:t>An abstraction of the actual code (vs of the world)</a:t>
            </a:r>
          </a:p>
          <a:p>
            <a:r>
              <a:rPr lang="en-US" dirty="0"/>
              <a:t>Choose what details to include</a:t>
            </a:r>
          </a:p>
          <a:p>
            <a:r>
              <a:rPr lang="en-US" dirty="0"/>
              <a:t>Languages for recording object-scale design</a:t>
            </a:r>
          </a:p>
          <a:p>
            <a:pPr lvl="1"/>
            <a:r>
              <a:rPr lang="en-US" dirty="0"/>
              <a:t>UML diagrams</a:t>
            </a:r>
          </a:p>
          <a:p>
            <a:pPr lvl="1"/>
            <a:r>
              <a:rPr lang="en-US" dirty="0"/>
              <a:t>CRC cards</a:t>
            </a:r>
          </a:p>
          <a:p>
            <a:pPr lvl="1"/>
            <a:r>
              <a:rPr lang="en-US" dirty="0"/>
              <a:t>Javadoc, etc.</a:t>
            </a:r>
          </a:p>
          <a:p>
            <a:endParaRPr lang="en-US" dirty="0"/>
          </a:p>
        </p:txBody>
      </p:sp>
      <p:sp>
        <p:nvSpPr>
          <p:cNvPr id="4" name="Slide Number Placeholder 3">
            <a:extLst>
              <a:ext uri="{FF2B5EF4-FFF2-40B4-BE49-F238E27FC236}">
                <a16:creationId xmlns:a16="http://schemas.microsoft.com/office/drawing/2014/main" id="{C7C3DEB3-F948-4B7E-8BDA-FB7ABCF7A993}"/>
              </a:ext>
            </a:extLst>
          </p:cNvPr>
          <p:cNvSpPr>
            <a:spLocks noGrp="1"/>
          </p:cNvSpPr>
          <p:nvPr>
            <p:ph type="sldNum" sz="quarter" idx="12"/>
          </p:nvPr>
        </p:nvSpPr>
        <p:spPr/>
        <p:txBody>
          <a:bodyPr/>
          <a:lstStyle/>
          <a:p>
            <a:fld id="{20F37917-FD3A-4669-9018-DA04BCDD3D75}" type="slidenum">
              <a:rPr lang="en-US" smtClean="0"/>
              <a:t>14</a:t>
            </a:fld>
            <a:endParaRPr lang="en-US"/>
          </a:p>
        </p:txBody>
      </p:sp>
      <p:pic>
        <p:nvPicPr>
          <p:cNvPr id="5" name="Image" descr="Image">
            <a:extLst>
              <a:ext uri="{FF2B5EF4-FFF2-40B4-BE49-F238E27FC236}">
                <a16:creationId xmlns:a16="http://schemas.microsoft.com/office/drawing/2014/main" id="{7F516402-48EE-4B60-AE46-5EBC76D87E9F}"/>
              </a:ext>
            </a:extLst>
          </p:cNvPr>
          <p:cNvPicPr>
            <a:picLocks noChangeAspect="1"/>
          </p:cNvPicPr>
          <p:nvPr/>
        </p:nvPicPr>
        <p:blipFill>
          <a:blip r:embed="rId3"/>
          <a:stretch>
            <a:fillRect/>
          </a:stretch>
        </p:blipFill>
        <p:spPr>
          <a:xfrm>
            <a:off x="8857059" y="2367575"/>
            <a:ext cx="2250281" cy="3268266"/>
          </a:xfrm>
          <a:prstGeom prst="rect">
            <a:avLst/>
          </a:prstGeom>
          <a:ln w="3175">
            <a:miter lim="400000"/>
          </a:ln>
        </p:spPr>
      </p:pic>
    </p:spTree>
    <p:extLst>
      <p:ext uri="{BB962C8B-B14F-4D97-AF65-F5344CB8AC3E}">
        <p14:creationId xmlns:p14="http://schemas.microsoft.com/office/powerpoint/2010/main" val="3635116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why design is important</a:t>
            </a:r>
          </a:p>
          <a:p>
            <a:pPr lvl="1"/>
            <a:r>
              <a:rPr lang="en-US" dirty="0"/>
              <a:t>identify three different scales of design</a:t>
            </a:r>
          </a:p>
          <a:p>
            <a:pPr lvl="1"/>
            <a:r>
              <a:rPr lang="en-US" dirty="0"/>
              <a:t>for each of the scales:</a:t>
            </a:r>
          </a:p>
          <a:p>
            <a:pPr lvl="2"/>
            <a:r>
              <a:rPr lang="en-US" dirty="0"/>
              <a:t>be able to give examples of vocabulary words at each scale</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4078385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F7B5D-FB6C-436E-B15E-6071C1AF4E43}"/>
              </a:ext>
            </a:extLst>
          </p:cNvPr>
          <p:cNvSpPr>
            <a:spLocks noGrp="1"/>
          </p:cNvSpPr>
          <p:nvPr>
            <p:ph type="title"/>
          </p:nvPr>
        </p:nvSpPr>
        <p:spPr/>
        <p:txBody>
          <a:bodyPr/>
          <a:lstStyle/>
          <a:p>
            <a:r>
              <a:rPr lang="en-US" dirty="0"/>
              <a:t>Outline of this week’s lessons</a:t>
            </a:r>
          </a:p>
        </p:txBody>
      </p:sp>
      <p:sp>
        <p:nvSpPr>
          <p:cNvPr id="3" name="Content Placeholder 2">
            <a:extLst>
              <a:ext uri="{FF2B5EF4-FFF2-40B4-BE49-F238E27FC236}">
                <a16:creationId xmlns:a16="http://schemas.microsoft.com/office/drawing/2014/main" id="{A35947AF-DDC1-4EDB-B11F-00E505483FD1}"/>
              </a:ext>
            </a:extLst>
          </p:cNvPr>
          <p:cNvSpPr>
            <a:spLocks noGrp="1"/>
          </p:cNvSpPr>
          <p:nvPr>
            <p:ph idx="1"/>
          </p:nvPr>
        </p:nvSpPr>
        <p:spPr/>
        <p:txBody>
          <a:bodyPr/>
          <a:lstStyle/>
          <a:p>
            <a:r>
              <a:rPr lang="en-US" dirty="0"/>
              <a:t>Design as a way of communicating</a:t>
            </a:r>
          </a:p>
          <a:p>
            <a:r>
              <a:rPr lang="en-US" dirty="0"/>
              <a:t>Three Scales of Design</a:t>
            </a:r>
          </a:p>
          <a:p>
            <a:pPr lvl="1"/>
            <a:r>
              <a:rPr lang="en-US" dirty="0"/>
              <a:t>The Architectural Level</a:t>
            </a:r>
          </a:p>
          <a:p>
            <a:pPr lvl="1"/>
            <a:r>
              <a:rPr lang="en-US" dirty="0"/>
              <a:t>The Interaction Scale ("Design Patterns")</a:t>
            </a:r>
          </a:p>
          <a:p>
            <a:pPr lvl="1"/>
            <a:r>
              <a:rPr lang="en-US" dirty="0"/>
              <a:t>The Object Scale (UML, etc.)</a:t>
            </a:r>
          </a:p>
          <a:p>
            <a:pPr marL="0" indent="0">
              <a:buNone/>
            </a:pPr>
            <a:endParaRPr lang="en-US" dirty="0"/>
          </a:p>
        </p:txBody>
      </p:sp>
      <p:sp>
        <p:nvSpPr>
          <p:cNvPr id="4" name="Slide Number Placeholder 3">
            <a:extLst>
              <a:ext uri="{FF2B5EF4-FFF2-40B4-BE49-F238E27FC236}">
                <a16:creationId xmlns:a16="http://schemas.microsoft.com/office/drawing/2014/main" id="{80BD1BF0-3FF8-4C70-9176-0B4EFBC93609}"/>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986787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why design is important</a:t>
            </a:r>
          </a:p>
          <a:p>
            <a:pPr lvl="1"/>
            <a:r>
              <a:rPr lang="en-US" dirty="0"/>
              <a:t>identify three different scales of design</a:t>
            </a:r>
          </a:p>
          <a:p>
            <a:pPr lvl="1"/>
            <a:r>
              <a:rPr lang="en-US" dirty="0"/>
              <a:t>for each of the scales:</a:t>
            </a:r>
          </a:p>
          <a:p>
            <a:pPr lvl="2"/>
            <a:r>
              <a:rPr lang="en-US" dirty="0"/>
              <a:t>be able to give examples of vocabulary words at each scale</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3</a:t>
            </a:fld>
            <a:endParaRPr lang="en-US"/>
          </a:p>
        </p:txBody>
      </p:sp>
    </p:spTree>
    <p:extLst>
      <p:ext uri="{BB962C8B-B14F-4D97-AF65-F5344CB8AC3E}">
        <p14:creationId xmlns:p14="http://schemas.microsoft.com/office/powerpoint/2010/main" val="3019279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lstStyle/>
          <a:p>
            <a:r>
              <a:rPr lang="en-US" dirty="0"/>
              <a:t>Overall question:</a:t>
            </a:r>
            <a:br>
              <a:rPr lang="en-US" dirty="0"/>
            </a:br>
            <a:r>
              <a:rPr lang="en-US" dirty="0"/>
              <a:t>How to explain some mass of code</a:t>
            </a:r>
          </a:p>
        </p:txBody>
      </p:sp>
      <p:sp>
        <p:nvSpPr>
          <p:cNvPr id="3" name="Content Placeholder 2">
            <a:extLst>
              <a:ext uri="{FF2B5EF4-FFF2-40B4-BE49-F238E27FC236}">
                <a16:creationId xmlns:a16="http://schemas.microsoft.com/office/drawing/2014/main" id="{E047A9AC-7893-4E8F-A641-5213259614C7}"/>
              </a:ext>
            </a:extLst>
          </p:cNvPr>
          <p:cNvSpPr>
            <a:spLocks noGrp="1"/>
          </p:cNvSpPr>
          <p:nvPr>
            <p:ph idx="1"/>
          </p:nvPr>
        </p:nvSpPr>
        <p:spPr/>
        <p:txBody>
          <a:bodyPr/>
          <a:lstStyle/>
          <a:p>
            <a:r>
              <a:rPr lang="en-US" dirty="0"/>
              <a:t>A Design is an Explanation</a:t>
            </a:r>
          </a:p>
          <a:p>
            <a:pPr lvl="1"/>
            <a:r>
              <a:rPr lang="en-US" dirty="0"/>
              <a:t>of what?</a:t>
            </a:r>
          </a:p>
          <a:p>
            <a:pPr lvl="1"/>
            <a:r>
              <a:rPr lang="en-US" dirty="0"/>
              <a:t>for whom?</a:t>
            </a:r>
          </a:p>
          <a:p>
            <a:pPr lvl="1"/>
            <a:r>
              <a:rPr lang="en-US" dirty="0"/>
              <a:t>what gets added to the code?</a:t>
            </a:r>
          </a:p>
          <a:p>
            <a:pPr lvl="1"/>
            <a:r>
              <a:rPr lang="en-US" dirty="0"/>
              <a:t>what gets left out?</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4</a:t>
            </a:fld>
            <a:endParaRPr lang="en-US"/>
          </a:p>
        </p:txBody>
      </p:sp>
      <p:pic>
        <p:nvPicPr>
          <p:cNvPr id="13" name="Picture 12" descr="Text&#10;&#10;Description automatically generated">
            <a:extLst>
              <a:ext uri="{FF2B5EF4-FFF2-40B4-BE49-F238E27FC236}">
                <a16:creationId xmlns:a16="http://schemas.microsoft.com/office/drawing/2014/main" id="{A873BC86-EC39-4B46-879B-744184125D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7640" y="1634097"/>
            <a:ext cx="3184560" cy="3288631"/>
          </a:xfrm>
          <a:prstGeom prst="rect">
            <a:avLst/>
          </a:prstGeom>
        </p:spPr>
      </p:pic>
      <p:pic>
        <p:nvPicPr>
          <p:cNvPr id="9" name="Picture 8" descr="Text&#10;&#10;Description automatically generated">
            <a:extLst>
              <a:ext uri="{FF2B5EF4-FFF2-40B4-BE49-F238E27FC236}">
                <a16:creationId xmlns:a16="http://schemas.microsoft.com/office/drawing/2014/main" id="{84F17FE5-088B-43F4-A205-5EF38C244D3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57640">
            <a:off x="6813199" y="1858195"/>
            <a:ext cx="3502450" cy="2521501"/>
          </a:xfrm>
          <a:prstGeom prst="rect">
            <a:avLst/>
          </a:prstGeom>
        </p:spPr>
      </p:pic>
      <p:pic>
        <p:nvPicPr>
          <p:cNvPr id="11" name="Picture 10" descr="Text&#10;&#10;Description automatically generated">
            <a:extLst>
              <a:ext uri="{FF2B5EF4-FFF2-40B4-BE49-F238E27FC236}">
                <a16:creationId xmlns:a16="http://schemas.microsoft.com/office/drawing/2014/main" id="{EFAF79C1-E78A-4283-AC18-BE4F123ED8D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0579849">
            <a:off x="7118254" y="2111047"/>
            <a:ext cx="3549485" cy="2818708"/>
          </a:xfrm>
          <a:prstGeom prst="rect">
            <a:avLst/>
          </a:prstGeom>
        </p:spPr>
      </p:pic>
      <p:pic>
        <p:nvPicPr>
          <p:cNvPr id="7" name="Picture 6" descr="Text&#10;&#10;Description automatically generated">
            <a:extLst>
              <a:ext uri="{FF2B5EF4-FFF2-40B4-BE49-F238E27FC236}">
                <a16:creationId xmlns:a16="http://schemas.microsoft.com/office/drawing/2014/main" id="{4652E869-1E05-4AA6-B8CB-20531A4B90E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783455">
            <a:off x="7308999" y="2697235"/>
            <a:ext cx="3167992" cy="3271521"/>
          </a:xfrm>
          <a:prstGeom prst="rect">
            <a:avLst/>
          </a:prstGeom>
        </p:spPr>
      </p:pic>
      <p:pic>
        <p:nvPicPr>
          <p:cNvPr id="15" name="Picture 14" descr="Text&#10;&#10;Description automatically generated">
            <a:extLst>
              <a:ext uri="{FF2B5EF4-FFF2-40B4-BE49-F238E27FC236}">
                <a16:creationId xmlns:a16="http://schemas.microsoft.com/office/drawing/2014/main" id="{55300A93-CF54-47F9-8543-75DC200B0E0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3948287">
            <a:off x="7494097" y="3379022"/>
            <a:ext cx="3472026" cy="2495225"/>
          </a:xfrm>
          <a:prstGeom prst="rect">
            <a:avLst/>
          </a:prstGeom>
        </p:spPr>
      </p:pic>
      <p:pic>
        <p:nvPicPr>
          <p:cNvPr id="17" name="Picture 16" descr="Text&#10;&#10;Description automatically generated">
            <a:extLst>
              <a:ext uri="{FF2B5EF4-FFF2-40B4-BE49-F238E27FC236}">
                <a16:creationId xmlns:a16="http://schemas.microsoft.com/office/drawing/2014/main" id="{D0271173-CBDE-4920-92F9-2A25FDCC3D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6064519">
            <a:off x="7713330" y="3210299"/>
            <a:ext cx="3723054" cy="2680319"/>
          </a:xfrm>
          <a:prstGeom prst="rect">
            <a:avLst/>
          </a:prstGeom>
        </p:spPr>
      </p:pic>
      <p:pic>
        <p:nvPicPr>
          <p:cNvPr id="19" name="Picture 18" descr="Text&#10;&#10;Description automatically generated">
            <a:extLst>
              <a:ext uri="{FF2B5EF4-FFF2-40B4-BE49-F238E27FC236}">
                <a16:creationId xmlns:a16="http://schemas.microsoft.com/office/drawing/2014/main" id="{FCC0C10D-68B1-45BF-9CE2-4B093A3C33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7704268">
            <a:off x="7514338" y="2991912"/>
            <a:ext cx="3417208" cy="2713665"/>
          </a:xfrm>
          <a:prstGeom prst="rect">
            <a:avLst/>
          </a:prstGeom>
        </p:spPr>
      </p:pic>
      <p:pic>
        <p:nvPicPr>
          <p:cNvPr id="21" name="Picture 20" descr="Text&#10;&#10;Description automatically generated">
            <a:extLst>
              <a:ext uri="{FF2B5EF4-FFF2-40B4-BE49-F238E27FC236}">
                <a16:creationId xmlns:a16="http://schemas.microsoft.com/office/drawing/2014/main" id="{98F0CEC7-1451-4650-B02A-0902002171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1645500">
            <a:off x="7497803" y="2238003"/>
            <a:ext cx="3666068" cy="3785874"/>
          </a:xfrm>
          <a:prstGeom prst="rect">
            <a:avLst/>
          </a:prstGeom>
        </p:spPr>
      </p:pic>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750"/>
                                  </p:stCondLst>
                                  <p:childTnLst>
                                    <p:set>
                                      <p:cBhvr>
                                        <p:cTn id="9" dur="1" fill="hold">
                                          <p:stCondLst>
                                            <p:cond delay="0"/>
                                          </p:stCondLst>
                                        </p:cTn>
                                        <p:tgtEl>
                                          <p:spTgt spid="9"/>
                                        </p:tgtEl>
                                        <p:attrNameLst>
                                          <p:attrName>style.visibility</p:attrName>
                                        </p:attrNameLst>
                                      </p:cBhvr>
                                      <p:to>
                                        <p:strVal val="visible"/>
                                      </p:to>
                                    </p:set>
                                  </p:childTnLst>
                                </p:cTn>
                              </p:par>
                            </p:childTnLst>
                          </p:cTn>
                        </p:par>
                        <p:par>
                          <p:cTn id="10" fill="hold">
                            <p:stCondLst>
                              <p:cond delay="750"/>
                            </p:stCondLst>
                            <p:childTnLst>
                              <p:par>
                                <p:cTn id="11" presetID="1" presetClass="entr" presetSubtype="0" fill="hold" nodeType="afterEffect">
                                  <p:stCondLst>
                                    <p:cond delay="75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11"/>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nodeType="afterEffect">
                                  <p:stCondLst>
                                    <p:cond delay="300"/>
                                  </p:stCondLst>
                                  <p:childTnLst>
                                    <p:set>
                                      <p:cBhvr>
                                        <p:cTn id="18" dur="1" fill="hold">
                                          <p:stCondLst>
                                            <p:cond delay="0"/>
                                          </p:stCondLst>
                                        </p:cTn>
                                        <p:tgtEl>
                                          <p:spTgt spid="15"/>
                                        </p:tgtEl>
                                        <p:attrNameLst>
                                          <p:attrName>style.visibility</p:attrName>
                                        </p:attrNameLst>
                                      </p:cBhvr>
                                      <p:to>
                                        <p:strVal val="visible"/>
                                      </p:to>
                                    </p:set>
                                  </p:childTnLst>
                                </p:cTn>
                              </p:par>
                            </p:childTnLst>
                          </p:cTn>
                        </p:par>
                        <p:par>
                          <p:cTn id="19" fill="hold">
                            <p:stCondLst>
                              <p:cond delay="2300"/>
                            </p:stCondLst>
                            <p:childTnLst>
                              <p:par>
                                <p:cTn id="20" presetID="1" presetClass="entr" presetSubtype="0" fill="hold" nodeType="afterEffect">
                                  <p:stCondLst>
                                    <p:cond delay="200"/>
                                  </p:stCondLst>
                                  <p:childTnLst>
                                    <p:set>
                                      <p:cBhvr>
                                        <p:cTn id="21" dur="1" fill="hold">
                                          <p:stCondLst>
                                            <p:cond delay="0"/>
                                          </p:stCondLst>
                                        </p:cTn>
                                        <p:tgtEl>
                                          <p:spTgt spid="17"/>
                                        </p:tgtEl>
                                        <p:attrNameLst>
                                          <p:attrName>style.visibility</p:attrName>
                                        </p:attrNameLst>
                                      </p:cBhvr>
                                      <p:to>
                                        <p:strVal val="visible"/>
                                      </p:to>
                                    </p:set>
                                  </p:childTnLst>
                                </p:cTn>
                              </p:par>
                            </p:childTnLst>
                          </p:cTn>
                        </p:par>
                        <p:par>
                          <p:cTn id="22" fill="hold">
                            <p:stCondLst>
                              <p:cond delay="2500"/>
                            </p:stCondLst>
                            <p:childTnLst>
                              <p:par>
                                <p:cTn id="23" presetID="1" presetClass="entr" presetSubtype="0" fill="hold" nodeType="afterEffect">
                                  <p:stCondLst>
                                    <p:cond delay="200"/>
                                  </p:stCondLst>
                                  <p:childTnLst>
                                    <p:set>
                                      <p:cBhvr>
                                        <p:cTn id="24" dur="1" fill="hold">
                                          <p:stCondLst>
                                            <p:cond delay="0"/>
                                          </p:stCondLst>
                                        </p:cTn>
                                        <p:tgtEl>
                                          <p:spTgt spid="19"/>
                                        </p:tgtEl>
                                        <p:attrNameLst>
                                          <p:attrName>style.visibility</p:attrName>
                                        </p:attrNameLst>
                                      </p:cBhvr>
                                      <p:to>
                                        <p:strVal val="visible"/>
                                      </p:to>
                                    </p:set>
                                  </p:childTnLst>
                                </p:cTn>
                              </p:par>
                            </p:childTnLst>
                          </p:cTn>
                        </p:par>
                        <p:par>
                          <p:cTn id="25" fill="hold">
                            <p:stCondLst>
                              <p:cond delay="2700"/>
                            </p:stCondLst>
                            <p:childTnLst>
                              <p:par>
                                <p:cTn id="26" presetID="1" presetClass="entr" presetSubtype="0" fill="hold" nodeType="afterEffect">
                                  <p:stCondLst>
                                    <p:cond delay="200"/>
                                  </p:stCondLst>
                                  <p:childTnLst>
                                    <p:set>
                                      <p:cBhvr>
                                        <p:cTn id="27"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CD54966-636B-40B8-9A0B-F5A7E500E446}"/>
              </a:ext>
            </a:extLst>
          </p:cNvPr>
          <p:cNvSpPr>
            <a:spLocks noGrp="1" noChangeArrowheads="1"/>
          </p:cNvSpPr>
          <p:nvPr>
            <p:ph type="title"/>
          </p:nvPr>
        </p:nvSpPr>
        <p:spPr/>
        <p:txBody>
          <a:bodyPr/>
          <a:lstStyle/>
          <a:p>
            <a:r>
              <a:rPr lang="en-US" altLang="en-US" dirty="0"/>
              <a:t>Explain to whom?</a:t>
            </a:r>
          </a:p>
        </p:txBody>
      </p:sp>
      <p:sp>
        <p:nvSpPr>
          <p:cNvPr id="5122" name="Rectangle 2">
            <a:extLst>
              <a:ext uri="{FF2B5EF4-FFF2-40B4-BE49-F238E27FC236}">
                <a16:creationId xmlns:a16="http://schemas.microsoft.com/office/drawing/2014/main" id="{6D5D6D1E-2A01-42BF-95E0-611A9FCE7D25}"/>
              </a:ext>
            </a:extLst>
          </p:cNvPr>
          <p:cNvSpPr>
            <a:spLocks noGrp="1" noChangeArrowheads="1"/>
          </p:cNvSpPr>
          <p:nvPr>
            <p:ph idx="1"/>
          </p:nvPr>
        </p:nvSpPr>
        <p:spPr/>
        <p:txBody>
          <a:bodyPr/>
          <a:lstStyle/>
          <a:p>
            <a:r>
              <a:rPr lang="en-US" altLang="en-US" dirty="0"/>
              <a:t>Software systems must be comprehensible by humans</a:t>
            </a:r>
          </a:p>
          <a:p>
            <a:r>
              <a:rPr lang="en-US" altLang="en-US" dirty="0"/>
              <a:t>Which humans?</a:t>
            </a:r>
          </a:p>
          <a:p>
            <a:pPr lvl="1"/>
            <a:r>
              <a:rPr lang="en-US" altLang="en-US" dirty="0"/>
              <a:t>The other members of your team</a:t>
            </a:r>
          </a:p>
          <a:p>
            <a:pPr lvl="1"/>
            <a:r>
              <a:rPr lang="en-US" altLang="en-US" dirty="0"/>
              <a:t>The folks who will maintain and modify your system</a:t>
            </a:r>
          </a:p>
          <a:p>
            <a:pPr lvl="1"/>
            <a:r>
              <a:rPr lang="en-US" altLang="en-US" dirty="0"/>
              <a:t>Management</a:t>
            </a:r>
          </a:p>
          <a:p>
            <a:pPr lvl="1"/>
            <a:r>
              <a:rPr lang="en-US" altLang="en-US" dirty="0"/>
              <a:t>Your clients</a:t>
            </a:r>
          </a:p>
          <a:p>
            <a:pPr lvl="1"/>
            <a:r>
              <a:rPr lang="en-US" altLang="en-US" dirty="0"/>
              <a:t>and ...</a:t>
            </a:r>
          </a:p>
          <a:p>
            <a:pPr lvl="1"/>
            <a:r>
              <a:rPr lang="en-US" altLang="en-US" dirty="0"/>
              <a:t>You, a week from now or 6 weeks from now</a:t>
            </a:r>
          </a:p>
          <a:p>
            <a:pPr lvl="1"/>
            <a:endParaRPr lang="en-US" altLang="en-US" dirty="0"/>
          </a:p>
        </p:txBody>
      </p:sp>
      <p:sp>
        <p:nvSpPr>
          <p:cNvPr id="5123" name="Text Box 3">
            <a:extLst>
              <a:ext uri="{FF2B5EF4-FFF2-40B4-BE49-F238E27FC236}">
                <a16:creationId xmlns:a16="http://schemas.microsoft.com/office/drawing/2014/main" id="{F4B0D1A4-82AE-4AEF-B842-9318DCC0894D}"/>
              </a:ext>
            </a:extLst>
          </p:cNvPr>
          <p:cNvSpPr txBox="1">
            <a:spLocks/>
          </p:cNvSpPr>
          <p:nvPr/>
        </p:nvSpPr>
        <p:spPr bwMode="auto">
          <a:xfrm>
            <a:off x="10232600" y="6454704"/>
            <a:ext cx="136256"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0BB2D644-9BFF-4E58-8C26-7B6E68779C53}" type="slidenum">
              <a:rPr lang="en-US" altLang="en-US" sz="984">
                <a:latin typeface="Calibri Light" panose="020F0302020204030204" pitchFamily="34" charset="0"/>
                <a:ea typeface="Helvetica Neue" charset="0"/>
                <a:cs typeface="Calibri Light" panose="020F0302020204030204" pitchFamily="34" charset="0"/>
                <a:sym typeface="Helvetica Neue" charset="0"/>
              </a:rPr>
              <a:pPr algn="r"/>
              <a:t>5</a:t>
            </a:fld>
            <a:endParaRPr lang="en-US" altLang="en-US" sz="984" dirty="0">
              <a:latin typeface="Calibri Light" panose="020F0302020204030204" pitchFamily="34" charset="0"/>
              <a:ea typeface="Helvetica Neue" charset="0"/>
              <a:cs typeface="Calibri Light" panose="020F0302020204030204" pitchFamily="34" charset="0"/>
              <a:sym typeface="Helvetica Neue"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122">
                                            <p:txEl>
                                              <p:pRg st="7" end="7"/>
                                            </p:txEl>
                                          </p:spTgt>
                                        </p:tgtEl>
                                        <p:attrNameLst>
                                          <p:attrName>style.visibility</p:attrName>
                                        </p:attrNameLst>
                                      </p:cBhvr>
                                      <p:to>
                                        <p:strVal val="visible"/>
                                      </p:to>
                                    </p:set>
                                    <p:animEffect transition="in" filter="fade">
                                      <p:cBhvr>
                                        <p:cTn id="7" dur="1500"/>
                                        <p:tgtEl>
                                          <p:spTgt spid="512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6A480-6DB1-4DE6-8DB4-487E55EF86FE}"/>
              </a:ext>
            </a:extLst>
          </p:cNvPr>
          <p:cNvSpPr>
            <a:spLocks noGrp="1"/>
          </p:cNvSpPr>
          <p:nvPr>
            <p:ph type="title"/>
          </p:nvPr>
        </p:nvSpPr>
        <p:spPr/>
        <p:txBody>
          <a:bodyPr/>
          <a:lstStyle/>
          <a:p>
            <a:r>
              <a:rPr lang="en-US" dirty="0"/>
              <a:t>A Design is more than code	</a:t>
            </a:r>
          </a:p>
        </p:txBody>
      </p:sp>
      <p:sp>
        <p:nvSpPr>
          <p:cNvPr id="3" name="Content Placeholder 2">
            <a:extLst>
              <a:ext uri="{FF2B5EF4-FFF2-40B4-BE49-F238E27FC236}">
                <a16:creationId xmlns:a16="http://schemas.microsoft.com/office/drawing/2014/main" id="{E69BC942-6C09-4AFE-AAA0-16C77B95BD8E}"/>
              </a:ext>
            </a:extLst>
          </p:cNvPr>
          <p:cNvSpPr>
            <a:spLocks noGrp="1"/>
          </p:cNvSpPr>
          <p:nvPr>
            <p:ph idx="1"/>
          </p:nvPr>
        </p:nvSpPr>
        <p:spPr/>
        <p:txBody>
          <a:bodyPr/>
          <a:lstStyle/>
          <a:p>
            <a:r>
              <a:rPr lang="en-US" dirty="0"/>
              <a:t>Design is about </a:t>
            </a:r>
            <a:r>
              <a:rPr lang="en-US" dirty="0">
                <a:solidFill>
                  <a:srgbClr val="FF0000"/>
                </a:solidFill>
              </a:rPr>
              <a:t>how your code relates to the real world</a:t>
            </a:r>
          </a:p>
          <a:p>
            <a:r>
              <a:rPr lang="en-US" dirty="0"/>
              <a:t>Design is about the </a:t>
            </a:r>
            <a:r>
              <a:rPr lang="en-US" dirty="0">
                <a:solidFill>
                  <a:srgbClr val="FF0000"/>
                </a:solidFill>
              </a:rPr>
              <a:t>organization</a:t>
            </a:r>
            <a:r>
              <a:rPr lang="en-US" dirty="0"/>
              <a:t> of the code</a:t>
            </a:r>
          </a:p>
          <a:p>
            <a:r>
              <a:rPr lang="en-US" dirty="0"/>
              <a:t>Design is about the </a:t>
            </a:r>
            <a:r>
              <a:rPr lang="en-US" dirty="0">
                <a:solidFill>
                  <a:srgbClr val="FF0000"/>
                </a:solidFill>
              </a:rPr>
              <a:t>relationships</a:t>
            </a:r>
            <a:r>
              <a:rPr lang="en-US" dirty="0"/>
              <a:t> between different pieces of the code</a:t>
            </a:r>
          </a:p>
          <a:p>
            <a:r>
              <a:rPr lang="en-US" dirty="0"/>
              <a:t>So: you need a different language to talk about your design</a:t>
            </a:r>
          </a:p>
        </p:txBody>
      </p:sp>
      <p:sp>
        <p:nvSpPr>
          <p:cNvPr id="4" name="Slide Number Placeholder 3">
            <a:extLst>
              <a:ext uri="{FF2B5EF4-FFF2-40B4-BE49-F238E27FC236}">
                <a16:creationId xmlns:a16="http://schemas.microsoft.com/office/drawing/2014/main" id="{D0FE1C47-2495-4930-8DBF-E7B16C92BB91}"/>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Rectangle 4">
            <a:extLst>
              <a:ext uri="{FF2B5EF4-FFF2-40B4-BE49-F238E27FC236}">
                <a16:creationId xmlns:a16="http://schemas.microsoft.com/office/drawing/2014/main" id="{AB886802-82F5-449C-BE30-36AD798FA2F0}"/>
              </a:ext>
            </a:extLst>
          </p:cNvPr>
          <p:cNvSpPr/>
          <p:nvPr/>
        </p:nvSpPr>
        <p:spPr>
          <a:xfrm>
            <a:off x="8850218" y="1500160"/>
            <a:ext cx="2743199" cy="167166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2400" b="1" dirty="0">
                <a:solidFill>
                  <a:schemeClr val="tx1"/>
                </a:solidFill>
                <a:latin typeface="Ink Free" panose="03080402000500000000" pitchFamily="66" charset="0"/>
              </a:rPr>
              <a:t>Remember Principle #2: Make Your Data Mean Something!</a:t>
            </a:r>
          </a:p>
          <a:p>
            <a:r>
              <a:rPr lang="en-US" b="1" dirty="0">
                <a:solidFill>
                  <a:schemeClr val="tx1"/>
                </a:solidFill>
                <a:latin typeface="Ink Free" panose="03080402000500000000" pitchFamily="66" charset="0"/>
              </a:rPr>
              <a:t> </a:t>
            </a:r>
          </a:p>
        </p:txBody>
      </p:sp>
    </p:spTree>
    <p:extLst>
      <p:ext uri="{BB962C8B-B14F-4D97-AF65-F5344CB8AC3E}">
        <p14:creationId xmlns:p14="http://schemas.microsoft.com/office/powerpoint/2010/main" val="3783954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99"/>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D99C9-20A3-48BC-BCE3-E5051B3BC8D1}"/>
              </a:ext>
            </a:extLst>
          </p:cNvPr>
          <p:cNvSpPr>
            <a:spLocks noGrp="1"/>
          </p:cNvSpPr>
          <p:nvPr>
            <p:ph type="title"/>
          </p:nvPr>
        </p:nvSpPr>
        <p:spPr/>
        <p:txBody>
          <a:bodyPr/>
          <a:lstStyle/>
          <a:p>
            <a:r>
              <a:rPr lang="en-US" dirty="0"/>
              <a:t>Communication Requires a Shared Vocabulary</a:t>
            </a:r>
          </a:p>
        </p:txBody>
      </p:sp>
      <p:sp>
        <p:nvSpPr>
          <p:cNvPr id="3" name="Content Placeholder 2">
            <a:extLst>
              <a:ext uri="{FF2B5EF4-FFF2-40B4-BE49-F238E27FC236}">
                <a16:creationId xmlns:a16="http://schemas.microsoft.com/office/drawing/2014/main" id="{93D6177C-D9F4-4944-BC94-26B1642EE91F}"/>
              </a:ext>
            </a:extLst>
          </p:cNvPr>
          <p:cNvSpPr>
            <a:spLocks noGrp="1"/>
          </p:cNvSpPr>
          <p:nvPr>
            <p:ph idx="1"/>
          </p:nvPr>
        </p:nvSpPr>
        <p:spPr/>
        <p:txBody>
          <a:bodyPr/>
          <a:lstStyle/>
          <a:p>
            <a:r>
              <a:rPr lang="en-US" dirty="0"/>
              <a:t>You and your teammates need to have a common understanding of the </a:t>
            </a:r>
            <a:r>
              <a:rPr lang="en-US" dirty="0">
                <a:solidFill>
                  <a:srgbClr val="FF0000"/>
                </a:solidFill>
              </a:rPr>
              <a:t>things</a:t>
            </a:r>
            <a:r>
              <a:rPr lang="en-US" dirty="0"/>
              <a:t> in your program.</a:t>
            </a:r>
          </a:p>
          <a:p>
            <a:pPr lvl="1"/>
            <a:r>
              <a:rPr lang="en-US" dirty="0"/>
              <a:t>What are the “things”</a:t>
            </a:r>
          </a:p>
          <a:p>
            <a:pPr lvl="1"/>
            <a:r>
              <a:rPr lang="en-US" dirty="0"/>
              <a:t>What are their names?</a:t>
            </a:r>
          </a:p>
          <a:p>
            <a:pPr lvl="1"/>
            <a:r>
              <a:rPr lang="en-US" dirty="0"/>
              <a:t>What do they represent?</a:t>
            </a:r>
          </a:p>
          <a:p>
            <a:pPr lvl="1"/>
            <a:r>
              <a:rPr lang="en-US" dirty="0"/>
              <a:t>How do they interact?</a:t>
            </a:r>
          </a:p>
        </p:txBody>
      </p:sp>
      <p:sp>
        <p:nvSpPr>
          <p:cNvPr id="4" name="Slide Number Placeholder 3">
            <a:extLst>
              <a:ext uri="{FF2B5EF4-FFF2-40B4-BE49-F238E27FC236}">
                <a16:creationId xmlns:a16="http://schemas.microsoft.com/office/drawing/2014/main" id="{66D614FE-95E5-41EB-BA7D-B041E7BE28F1}"/>
              </a:ext>
            </a:extLst>
          </p:cNvPr>
          <p:cNvSpPr>
            <a:spLocks noGrp="1"/>
          </p:cNvSpPr>
          <p:nvPr>
            <p:ph type="sldNum" sz="quarter" idx="12"/>
          </p:nvPr>
        </p:nvSpPr>
        <p:spPr/>
        <p:txBody>
          <a:bodyPr/>
          <a:lstStyle/>
          <a:p>
            <a:fld id="{20F37917-FD3A-4669-9018-DA04BCDD3D75}" type="slidenum">
              <a:rPr lang="en-US" smtClean="0"/>
              <a:t>7</a:t>
            </a:fld>
            <a:endParaRPr lang="en-US"/>
          </a:p>
        </p:txBody>
      </p:sp>
    </p:spTree>
    <p:extLst>
      <p:ext uri="{BB962C8B-B14F-4D97-AF65-F5344CB8AC3E}">
        <p14:creationId xmlns:p14="http://schemas.microsoft.com/office/powerpoint/2010/main" val="337844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C1F06-ED21-403A-B6A6-FEA376B409EE}"/>
              </a:ext>
            </a:extLst>
          </p:cNvPr>
          <p:cNvSpPr>
            <a:spLocks noGrp="1"/>
          </p:cNvSpPr>
          <p:nvPr>
            <p:ph type="title"/>
          </p:nvPr>
        </p:nvSpPr>
        <p:spPr/>
        <p:txBody>
          <a:bodyPr/>
          <a:lstStyle/>
          <a:p>
            <a:r>
              <a:rPr lang="en-US" dirty="0"/>
              <a:t>A Design is Less Than the Code</a:t>
            </a:r>
          </a:p>
        </p:txBody>
      </p:sp>
      <p:sp>
        <p:nvSpPr>
          <p:cNvPr id="3" name="Content Placeholder 2">
            <a:extLst>
              <a:ext uri="{FF2B5EF4-FFF2-40B4-BE49-F238E27FC236}">
                <a16:creationId xmlns:a16="http://schemas.microsoft.com/office/drawing/2014/main" id="{32B42B4B-1CA2-4719-81B9-B018D78713C4}"/>
              </a:ext>
            </a:extLst>
          </p:cNvPr>
          <p:cNvSpPr>
            <a:spLocks noGrp="1"/>
          </p:cNvSpPr>
          <p:nvPr>
            <p:ph idx="1"/>
          </p:nvPr>
        </p:nvSpPr>
        <p:spPr>
          <a:xfrm>
            <a:off x="838200" y="1500160"/>
            <a:ext cx="3028950" cy="4351338"/>
          </a:xfrm>
        </p:spPr>
        <p:txBody>
          <a:bodyPr/>
          <a:lstStyle/>
          <a:p>
            <a:r>
              <a:rPr lang="en-US" dirty="0"/>
              <a:t>An explanation is always a map of the code</a:t>
            </a:r>
          </a:p>
          <a:p>
            <a:r>
              <a:rPr lang="en-US" dirty="0"/>
              <a:t>Just like a map, it may have more detail or less, depending on the audience and the goal</a:t>
            </a:r>
          </a:p>
          <a:p>
            <a:endParaRPr lang="en-US" dirty="0"/>
          </a:p>
        </p:txBody>
      </p:sp>
      <p:sp>
        <p:nvSpPr>
          <p:cNvPr id="4" name="Slide Number Placeholder 3">
            <a:extLst>
              <a:ext uri="{FF2B5EF4-FFF2-40B4-BE49-F238E27FC236}">
                <a16:creationId xmlns:a16="http://schemas.microsoft.com/office/drawing/2014/main" id="{99C40FE6-1836-48FB-AC25-D22F80147B14}"/>
              </a:ext>
            </a:extLst>
          </p:cNvPr>
          <p:cNvSpPr>
            <a:spLocks noGrp="1"/>
          </p:cNvSpPr>
          <p:nvPr>
            <p:ph type="sldNum" sz="quarter" idx="12"/>
          </p:nvPr>
        </p:nvSpPr>
        <p:spPr/>
        <p:txBody>
          <a:bodyPr/>
          <a:lstStyle/>
          <a:p>
            <a:fld id="{20F37917-FD3A-4669-9018-DA04BCDD3D75}" type="slidenum">
              <a:rPr lang="en-US" smtClean="0"/>
              <a:t>8</a:t>
            </a:fld>
            <a:endParaRPr lang="en-US"/>
          </a:p>
        </p:txBody>
      </p:sp>
      <p:pic>
        <p:nvPicPr>
          <p:cNvPr id="7" name="Picture 6" descr="Map&#10;&#10;Description automatically generated">
            <a:extLst>
              <a:ext uri="{FF2B5EF4-FFF2-40B4-BE49-F238E27FC236}">
                <a16:creationId xmlns:a16="http://schemas.microsoft.com/office/drawing/2014/main" id="{36B87E1B-5245-40E7-A388-32276B9FFA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7253" y="1557949"/>
            <a:ext cx="7060406" cy="4762234"/>
          </a:xfrm>
          <a:prstGeom prst="rect">
            <a:avLst/>
          </a:prstGeom>
        </p:spPr>
      </p:pic>
      <p:pic>
        <p:nvPicPr>
          <p:cNvPr id="9" name="Picture 8" descr="Map&#10;&#10;Description automatically generated">
            <a:extLst>
              <a:ext uri="{FF2B5EF4-FFF2-40B4-BE49-F238E27FC236}">
                <a16:creationId xmlns:a16="http://schemas.microsoft.com/office/drawing/2014/main" id="{E7F01044-F66E-4025-B5A9-D59F6B589F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57253" y="1595619"/>
            <a:ext cx="7060406" cy="4760731"/>
          </a:xfrm>
          <a:prstGeom prst="rect">
            <a:avLst/>
          </a:prstGeom>
        </p:spPr>
      </p:pic>
      <p:pic>
        <p:nvPicPr>
          <p:cNvPr id="11" name="Picture 10" descr="Map&#10;&#10;Description automatically generated">
            <a:extLst>
              <a:ext uri="{FF2B5EF4-FFF2-40B4-BE49-F238E27FC236}">
                <a16:creationId xmlns:a16="http://schemas.microsoft.com/office/drawing/2014/main" id="{481B3D77-C611-4946-9264-6154054786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29076" y="1631786"/>
            <a:ext cx="7078188" cy="4760731"/>
          </a:xfrm>
          <a:prstGeom prst="rect">
            <a:avLst/>
          </a:prstGeom>
        </p:spPr>
      </p:pic>
      <p:pic>
        <p:nvPicPr>
          <p:cNvPr id="13" name="Picture 12" descr="Map&#10;&#10;Description automatically generated">
            <a:extLst>
              <a:ext uri="{FF2B5EF4-FFF2-40B4-BE49-F238E27FC236}">
                <a16:creationId xmlns:a16="http://schemas.microsoft.com/office/drawing/2014/main" id="{350A8E8D-64D6-45B7-BFCA-8DA1A02A2AB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757253" y="1525242"/>
            <a:ext cx="7107461" cy="4831108"/>
          </a:xfrm>
          <a:prstGeom prst="rect">
            <a:avLst/>
          </a:prstGeom>
        </p:spPr>
      </p:pic>
      <p:pic>
        <p:nvPicPr>
          <p:cNvPr id="15" name="Picture 14" descr="Map&#10;&#10;Description automatically generated">
            <a:extLst>
              <a:ext uri="{FF2B5EF4-FFF2-40B4-BE49-F238E27FC236}">
                <a16:creationId xmlns:a16="http://schemas.microsoft.com/office/drawing/2014/main" id="{CD98E691-77D7-428E-8F09-E9D91A4E4C7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729076" y="1536081"/>
            <a:ext cx="7132805" cy="4825973"/>
          </a:xfrm>
          <a:prstGeom prst="rect">
            <a:avLst/>
          </a:prstGeom>
        </p:spPr>
      </p:pic>
      <p:pic>
        <p:nvPicPr>
          <p:cNvPr id="17" name="Picture 16" descr="Map&#10;&#10;Description automatically generated">
            <a:extLst>
              <a:ext uri="{FF2B5EF4-FFF2-40B4-BE49-F238E27FC236}">
                <a16:creationId xmlns:a16="http://schemas.microsoft.com/office/drawing/2014/main" id="{690C5362-1170-4331-8DBE-61C4148C12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71004" y="1519538"/>
            <a:ext cx="7079957" cy="4760731"/>
          </a:xfrm>
          <a:prstGeom prst="rect">
            <a:avLst/>
          </a:prstGeom>
        </p:spPr>
      </p:pic>
    </p:spTree>
    <p:extLst>
      <p:ext uri="{BB962C8B-B14F-4D97-AF65-F5344CB8AC3E}">
        <p14:creationId xmlns:p14="http://schemas.microsoft.com/office/powerpoint/2010/main" val="2236293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2000"/>
                                  </p:stCondLst>
                                  <p:childTnLst>
                                    <p:set>
                                      <p:cBhvr>
                                        <p:cTn id="9" dur="1" fill="hold">
                                          <p:stCondLst>
                                            <p:cond delay="0"/>
                                          </p:stCondLst>
                                        </p:cTn>
                                        <p:tgtEl>
                                          <p:spTgt spid="11"/>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nodeType="afterEffect">
                                  <p:stCondLst>
                                    <p:cond delay="2000"/>
                                  </p:stCondLst>
                                  <p:childTnLst>
                                    <p:set>
                                      <p:cBhvr>
                                        <p:cTn id="12" dur="1" fill="hold">
                                          <p:stCondLst>
                                            <p:cond delay="0"/>
                                          </p:stCondLst>
                                        </p:cTn>
                                        <p:tgtEl>
                                          <p:spTgt spid="13"/>
                                        </p:tgtEl>
                                        <p:attrNameLst>
                                          <p:attrName>style.visibility</p:attrName>
                                        </p:attrNameLst>
                                      </p:cBhvr>
                                      <p:to>
                                        <p:strVal val="visible"/>
                                      </p:to>
                                    </p:set>
                                  </p:childTnLst>
                                </p:cTn>
                              </p:par>
                            </p:childTnLst>
                          </p:cTn>
                        </p:par>
                        <p:par>
                          <p:cTn id="13" fill="hold">
                            <p:stCondLst>
                              <p:cond delay="4000"/>
                            </p:stCondLst>
                            <p:childTnLst>
                              <p:par>
                                <p:cTn id="14" presetID="1" presetClass="entr" presetSubtype="0" fill="hold" nodeType="afterEffect">
                                  <p:stCondLst>
                                    <p:cond delay="2000"/>
                                  </p:stCondLst>
                                  <p:childTnLst>
                                    <p:set>
                                      <p:cBhvr>
                                        <p:cTn id="15" dur="1" fill="hold">
                                          <p:stCondLst>
                                            <p:cond delay="0"/>
                                          </p:stCondLst>
                                        </p:cTn>
                                        <p:tgtEl>
                                          <p:spTgt spid="15"/>
                                        </p:tgtEl>
                                        <p:attrNameLst>
                                          <p:attrName>style.visibility</p:attrName>
                                        </p:attrNameLst>
                                      </p:cBhvr>
                                      <p:to>
                                        <p:strVal val="visible"/>
                                      </p:to>
                                    </p:set>
                                  </p:childTnLst>
                                </p:cTn>
                              </p:par>
                            </p:childTnLst>
                          </p:cTn>
                        </p:par>
                        <p:par>
                          <p:cTn id="16" fill="hold">
                            <p:stCondLst>
                              <p:cond delay="6000"/>
                            </p:stCondLst>
                            <p:childTnLst>
                              <p:par>
                                <p:cTn id="17" presetID="1" presetClass="entr" presetSubtype="0" fill="hold" nodeType="afterEffect">
                                  <p:stCondLst>
                                    <p:cond delay="200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86086-6599-43DB-B42C-5CF5855552E7}"/>
              </a:ext>
            </a:extLst>
          </p:cNvPr>
          <p:cNvSpPr>
            <a:spLocks noGrp="1"/>
          </p:cNvSpPr>
          <p:nvPr>
            <p:ph type="title"/>
          </p:nvPr>
        </p:nvSpPr>
        <p:spPr/>
        <p:txBody>
          <a:bodyPr/>
          <a:lstStyle/>
          <a:p>
            <a:r>
              <a:rPr lang="en-US" dirty="0"/>
              <a:t>Three Scales for Design</a:t>
            </a:r>
          </a:p>
        </p:txBody>
      </p:sp>
      <p:sp>
        <p:nvSpPr>
          <p:cNvPr id="3" name="Content Placeholder 2">
            <a:extLst>
              <a:ext uri="{FF2B5EF4-FFF2-40B4-BE49-F238E27FC236}">
                <a16:creationId xmlns:a16="http://schemas.microsoft.com/office/drawing/2014/main" id="{99AEA0C1-D2F0-43CD-A61E-2A678E356561}"/>
              </a:ext>
            </a:extLst>
          </p:cNvPr>
          <p:cNvSpPr>
            <a:spLocks noGrp="1"/>
          </p:cNvSpPr>
          <p:nvPr>
            <p:ph idx="1"/>
          </p:nvPr>
        </p:nvSpPr>
        <p:spPr/>
        <p:txBody>
          <a:bodyPr/>
          <a:lstStyle/>
          <a:p>
            <a:r>
              <a:rPr lang="en-US" dirty="0"/>
              <a:t>The Architectural Scale</a:t>
            </a:r>
          </a:p>
          <a:p>
            <a:pPr lvl="1"/>
            <a:r>
              <a:rPr lang="en-US" dirty="0"/>
              <a:t>key questions: what are the pieces? how do they fit together to form a coherent whole?</a:t>
            </a:r>
          </a:p>
          <a:p>
            <a:r>
              <a:rPr lang="en-US" dirty="0"/>
              <a:t>The Interaction Scale</a:t>
            </a:r>
          </a:p>
          <a:p>
            <a:pPr lvl="1"/>
            <a:r>
              <a:rPr lang="en-US" dirty="0"/>
              <a:t>key questions: how do the pieces interact? how are they related?</a:t>
            </a:r>
          </a:p>
          <a:p>
            <a:r>
              <a:rPr lang="en-US" dirty="0"/>
              <a:t>The Object Scale</a:t>
            </a:r>
          </a:p>
          <a:p>
            <a:pPr lvl="1"/>
            <a:r>
              <a:rPr lang="en-US" dirty="0"/>
              <a:t>key questions: what is in each piece? how does each piece communicate with other pieces?</a:t>
            </a:r>
          </a:p>
          <a:p>
            <a:pPr lvl="1"/>
            <a:endParaRPr lang="en-US" dirty="0"/>
          </a:p>
        </p:txBody>
      </p:sp>
      <p:sp>
        <p:nvSpPr>
          <p:cNvPr id="4" name="Slide Number Placeholder 3">
            <a:extLst>
              <a:ext uri="{FF2B5EF4-FFF2-40B4-BE49-F238E27FC236}">
                <a16:creationId xmlns:a16="http://schemas.microsoft.com/office/drawing/2014/main" id="{8941E6CC-A127-4388-BA2C-3900FE89F310}"/>
              </a:ext>
            </a:extLst>
          </p:cNvPr>
          <p:cNvSpPr>
            <a:spLocks noGrp="1"/>
          </p:cNvSpPr>
          <p:nvPr>
            <p:ph type="sldNum" sz="quarter" idx="12"/>
          </p:nvPr>
        </p:nvSpPr>
        <p:spPr/>
        <p:txBody>
          <a:bodyPr/>
          <a:lstStyle/>
          <a:p>
            <a:fld id="{20F37917-FD3A-4669-9018-DA04BCDD3D75}" type="slidenum">
              <a:rPr lang="en-US" smtClean="0"/>
              <a:t>9</a:t>
            </a:fld>
            <a:endParaRPr lang="en-US"/>
          </a:p>
        </p:txBody>
      </p:sp>
    </p:spTree>
    <p:extLst>
      <p:ext uri="{BB962C8B-B14F-4D97-AF65-F5344CB8AC3E}">
        <p14:creationId xmlns:p14="http://schemas.microsoft.com/office/powerpoint/2010/main" val="27881423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10145</TotalTime>
  <Words>1240</Words>
  <Application>Microsoft Office PowerPoint</Application>
  <PresentationFormat>Widescreen</PresentationFormat>
  <Paragraphs>163</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Verdana</vt:lpstr>
      <vt:lpstr>Calibri</vt:lpstr>
      <vt:lpstr>Calibri Light</vt:lpstr>
      <vt:lpstr>Ink Free</vt:lpstr>
      <vt:lpstr>Office Theme</vt:lpstr>
      <vt:lpstr>CS 4350: Fundamentals of Software Engineering Lesson 2.1 Three Scales of Design: Introduction</vt:lpstr>
      <vt:lpstr>Outline of this week’s lessons</vt:lpstr>
      <vt:lpstr>Learning Goals for this Lesson</vt:lpstr>
      <vt:lpstr>Overall question: How to explain some mass of code</vt:lpstr>
      <vt:lpstr>Explain to whom?</vt:lpstr>
      <vt:lpstr>A Design is more than code </vt:lpstr>
      <vt:lpstr>Communication Requires a Shared Vocabulary</vt:lpstr>
      <vt:lpstr>A Design is Less Than the Code</vt:lpstr>
      <vt:lpstr>Three Scales for Design</vt:lpstr>
      <vt:lpstr>The Architectural Scale</vt:lpstr>
      <vt:lpstr>The Architectural Scale: Examples of Architectural Styles</vt:lpstr>
      <vt:lpstr>The Interaction Scale</vt:lpstr>
      <vt:lpstr>The Interaction Scale: Examples</vt:lpstr>
      <vt:lpstr>The Object Scale</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Mitchell Wand</cp:lastModifiedBy>
  <cp:revision>143</cp:revision>
  <dcterms:created xsi:type="dcterms:W3CDTF">2021-01-07T15:19:22Z</dcterms:created>
  <dcterms:modified xsi:type="dcterms:W3CDTF">2022-01-12T19:46:43Z</dcterms:modified>
</cp:coreProperties>
</file>

<file path=docProps/thumbnail.jpeg>
</file>